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Leading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Absolute Necessity in Charting a New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3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1829999" y="626369"/>
            <a:ext cx="4191266" cy="6498735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>
                <a:solidFill>
                  <a:schemeClr val="tx1"/>
                </a:solidFill>
                <a:ea typeface="ＭＳ 明朝"/>
                <a:cs typeface="Times New Roman"/>
              </a:rPr>
              <a:t>Your gifts &amp; </a:t>
            </a: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abilities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God </a:t>
            </a:r>
            <a:r>
              <a:rPr lang="en-US" sz="4000" b="1" dirty="0">
                <a:solidFill>
                  <a:schemeClr val="tx1"/>
                </a:solidFill>
                <a:ea typeface="ＭＳ 明朝"/>
                <a:cs typeface="Times New Roman"/>
              </a:rPr>
              <a:t>g</a:t>
            </a: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iven talents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Temperament &amp; personality</a:t>
            </a:r>
            <a:endParaRPr lang="en-US" sz="4000" b="1" dirty="0">
              <a:solidFill>
                <a:schemeClr val="tx1"/>
              </a:solidFill>
              <a:ea typeface="ＭＳ 明朝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7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1829999" y="626369"/>
            <a:ext cx="4191266" cy="6498735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Your journey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Formative events &amp; people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Successes &amp; failures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Key turning points</a:t>
            </a:r>
            <a:endParaRPr lang="en-US" sz="4000" b="1" dirty="0">
              <a:solidFill>
                <a:schemeClr val="tx1"/>
              </a:solidFill>
              <a:ea typeface="ＭＳ 明朝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8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311118" y="981738"/>
            <a:ext cx="4684719" cy="6812122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302C24"/>
                </a:solidFill>
                <a:ea typeface="ＭＳ 明朝"/>
                <a:cs typeface="Times New Roman"/>
              </a:rPr>
              <a:t>Your Motives: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Your character</a:t>
            </a: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8868" y="3342058"/>
            <a:ext cx="1510501" cy="7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1615552" y="840818"/>
            <a:ext cx="4884074" cy="676264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Your character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Who you are on the inside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Mental and moral qualities that distinguish you as an individual</a:t>
            </a:r>
          </a:p>
          <a:p>
            <a:pPr>
              <a:buFont typeface="Arial"/>
              <a:buChar char="•"/>
            </a:pPr>
            <a:r>
              <a:rPr lang="en-US" sz="4000" b="1" dirty="0" smtClean="0">
                <a:solidFill>
                  <a:schemeClr val="tx1"/>
                </a:solidFill>
                <a:ea typeface="ＭＳ 明朝"/>
                <a:cs typeface="Times New Roman"/>
              </a:rPr>
              <a:t>How you respond to everything</a:t>
            </a:r>
            <a:endParaRPr lang="en-US" sz="4000" b="1" dirty="0">
              <a:solidFill>
                <a:schemeClr val="tx1"/>
              </a:solidFill>
              <a:ea typeface="ＭＳ 明朝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6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311118" y="981738"/>
            <a:ext cx="4684719" cy="6812122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302C24"/>
                </a:solidFill>
                <a:ea typeface="ＭＳ 明朝"/>
                <a:cs typeface="Times New Roman"/>
              </a:rPr>
              <a:t>Knowing How You Come Across:</a:t>
            </a:r>
          </a:p>
          <a:p>
            <a:pPr algn="r"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Your presence</a:t>
            </a: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Your emotional </a:t>
            </a: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intelligence</a:t>
            </a: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6398" y="3342058"/>
            <a:ext cx="1510501" cy="705864"/>
          </a:xfrm>
          <a:prstGeom prst="rect">
            <a:avLst/>
          </a:prstGeom>
        </p:spPr>
      </p:pic>
      <p:pic>
        <p:nvPicPr>
          <p:cNvPr id="7" name="Picture 6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444" y="4579029"/>
            <a:ext cx="1510501" cy="7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525544" y="981738"/>
            <a:ext cx="4684719" cy="6812122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302C24"/>
                </a:solidFill>
                <a:ea typeface="ＭＳ 明朝"/>
                <a:cs typeface="Times New Roman"/>
              </a:rPr>
              <a:t>Knowing How You Come Across: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Edwin </a:t>
            </a:r>
            <a:r>
              <a:rPr lang="en-US" sz="4000" dirty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Friedman-</a:t>
            </a:r>
            <a:r>
              <a:rPr lang="en-US" sz="4000" i="1" dirty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A Failure of Nerve</a:t>
            </a:r>
            <a:r>
              <a:rPr lang="en-US" sz="4000" dirty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-the </a:t>
            </a:r>
            <a:r>
              <a:rPr lang="en-US" sz="4000" dirty="0" smtClean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greatest </a:t>
            </a:r>
            <a:r>
              <a:rPr lang="en-US" sz="4000" dirty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quality of a leader </a:t>
            </a:r>
            <a:r>
              <a:rPr lang="en-US" sz="4000" dirty="0" smtClean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for </a:t>
            </a:r>
            <a:r>
              <a:rPr lang="en-US" sz="4000" dirty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the 21st century </a:t>
            </a:r>
            <a:r>
              <a:rPr lang="en-US" sz="4000" dirty="0" smtClean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will  </a:t>
            </a:r>
            <a:r>
              <a:rPr lang="en-US" sz="4000" dirty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be </a:t>
            </a:r>
            <a:r>
              <a:rPr lang="en-US" sz="4000" dirty="0" smtClean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the ability </a:t>
            </a:r>
            <a:r>
              <a:rPr lang="en-US" sz="4000" dirty="0">
                <a:solidFill>
                  <a:srgbClr val="302C24"/>
                </a:solidFill>
                <a:latin typeface="Cambria"/>
                <a:ea typeface="ＭＳ 明朝"/>
                <a:cs typeface="Times New Roman"/>
              </a:rPr>
              <a:t>to bring a non-anxious presence into any situation.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87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525544" y="981738"/>
            <a:ext cx="4684719" cy="6812122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302C24"/>
                </a:solidFill>
                <a:ea typeface="ＭＳ 明朝"/>
                <a:cs typeface="Times New Roman"/>
              </a:rPr>
              <a:t>Knowing How You Come Across: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302C24"/>
                </a:solidFill>
              </a:rPr>
              <a:t>Abraham Lincoln said, “</a:t>
            </a:r>
            <a:r>
              <a:rPr lang="en-US" sz="4000" i="1" dirty="0">
                <a:solidFill>
                  <a:srgbClr val="302C24"/>
                </a:solidFill>
              </a:rPr>
              <a:t>Reputation is the shadow. C</a:t>
            </a:r>
            <a:r>
              <a:rPr lang="en-US" sz="4000" i="1" dirty="0" smtClean="0">
                <a:solidFill>
                  <a:srgbClr val="302C24"/>
                </a:solidFill>
              </a:rPr>
              <a:t>haracter </a:t>
            </a:r>
            <a:r>
              <a:rPr lang="en-US" sz="4000" i="1" dirty="0">
                <a:solidFill>
                  <a:srgbClr val="302C24"/>
                </a:solidFill>
              </a:rPr>
              <a:t>is the tree.</a:t>
            </a:r>
            <a:r>
              <a:rPr lang="en-US" sz="4000" dirty="0">
                <a:solidFill>
                  <a:srgbClr val="302C24"/>
                </a:solidFill>
              </a:rPr>
              <a:t>” </a:t>
            </a:r>
            <a:endParaRPr lang="en-US" sz="4000" b="1" dirty="0" smtClean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81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46500" y="698700"/>
            <a:ext cx="4042804" cy="6812122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Psalm 139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I praise you for I am fearfully and wonderfully made. Wonderful are your works; my soul knows it very well. </a:t>
            </a:r>
            <a:endParaRPr lang="en-US" sz="4000" b="1" dirty="0" smtClean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34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46500" y="698700"/>
            <a:ext cx="4042804" cy="6812122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Psalm 139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Search me, O God, and know my heart! Try me and know my thoughts! And see if there be any </a:t>
            </a:r>
            <a:r>
              <a:rPr lang="en-US" sz="4000" dirty="0" err="1" smtClean="0">
                <a:solidFill>
                  <a:srgbClr val="302C24"/>
                </a:solidFill>
              </a:rPr>
              <a:t>grievious</a:t>
            </a:r>
            <a:r>
              <a:rPr lang="en-US" sz="4000" dirty="0" smtClean="0">
                <a:solidFill>
                  <a:srgbClr val="302C24"/>
                </a:solidFill>
              </a:rPr>
              <a:t> way in me, and lead me in the way everlasting!</a:t>
            </a:r>
            <a:endParaRPr lang="en-US" sz="4000" b="1" dirty="0" smtClean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753620" y="1083576"/>
            <a:ext cx="4047129" cy="68286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Good self-awareness leads to good self-management. 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Managing your emotions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Managing your expectations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Managing your health</a:t>
            </a:r>
            <a:endParaRPr lang="en-US" sz="4000" dirty="0">
              <a:solidFill>
                <a:srgbClr val="302C24"/>
              </a:solidFill>
            </a:endParaRP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7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57" y="2723585"/>
            <a:ext cx="5041900" cy="161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55" y="463702"/>
            <a:ext cx="3430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leadership?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5687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753620" y="1083576"/>
            <a:ext cx="4047129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Managing your emotions</a:t>
            </a:r>
          </a:p>
          <a:p>
            <a:pPr algn="r"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Depression</a:t>
            </a:r>
          </a:p>
          <a:p>
            <a:pPr algn="r"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Anger</a:t>
            </a:r>
          </a:p>
          <a:p>
            <a:pPr algn="r"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Fear</a:t>
            </a:r>
            <a:endParaRPr lang="en-US" sz="4000" dirty="0">
              <a:solidFill>
                <a:srgbClr val="302C24"/>
              </a:solidFill>
            </a:endParaRP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  <p:pic>
        <p:nvPicPr>
          <p:cNvPr id="5" name="Picture 4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5133" y="3474022"/>
            <a:ext cx="1510501" cy="705864"/>
          </a:xfrm>
          <a:prstGeom prst="rect">
            <a:avLst/>
          </a:prstGeom>
        </p:spPr>
      </p:pic>
      <p:pic>
        <p:nvPicPr>
          <p:cNvPr id="8" name="Picture 7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0247" y="4331787"/>
            <a:ext cx="1510501" cy="705864"/>
          </a:xfrm>
          <a:prstGeom prst="rect">
            <a:avLst/>
          </a:prstGeom>
        </p:spPr>
      </p:pic>
      <p:pic>
        <p:nvPicPr>
          <p:cNvPr id="9" name="Picture 8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4558" y="5206049"/>
            <a:ext cx="1510501" cy="7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85344" y="1251851"/>
            <a:ext cx="4383681" cy="68286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Depression: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The natural response to loss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Shows up in confused thinking, loss of interest in work or hobbies, inertia, sleep pattern shifts, and guilt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85344" y="1251851"/>
            <a:ext cx="4383681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Anger: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The natural response of readiness caused by hurt, fear, or frustration.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Shows up in explosions, alienation, or isolation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0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85344" y="1251851"/>
            <a:ext cx="4383681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Fear: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The natural response of concern or regret over unwanted situations.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Shows up in explosions, alienation, or isolation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85344" y="1251851"/>
            <a:ext cx="4383681" cy="6828615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The pathway to overcoming these negative emotions begins by naming them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They are best healed in community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Part of the pathway may be seeking professional help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3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753620" y="1083576"/>
            <a:ext cx="4047129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Managing your expectations</a:t>
            </a:r>
          </a:p>
          <a:p>
            <a:pPr algn="r"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Of yourself</a:t>
            </a:r>
          </a:p>
          <a:p>
            <a:pPr algn="r"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Of others</a:t>
            </a:r>
          </a:p>
          <a:p>
            <a:pPr algn="r">
              <a:buFont typeface="Arial"/>
              <a:buChar char="•"/>
            </a:pPr>
            <a:endParaRPr lang="en-US" sz="4000" dirty="0">
              <a:solidFill>
                <a:srgbClr val="302C24"/>
              </a:solidFill>
            </a:endParaRP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  <p:pic>
        <p:nvPicPr>
          <p:cNvPr id="5" name="Picture 4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5133" y="3474022"/>
            <a:ext cx="1510501" cy="705864"/>
          </a:xfrm>
          <a:prstGeom prst="rect">
            <a:avLst/>
          </a:prstGeom>
        </p:spPr>
      </p:pic>
      <p:pic>
        <p:nvPicPr>
          <p:cNvPr id="8" name="Picture 7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477" y="4331787"/>
            <a:ext cx="1510501" cy="7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85344" y="1251851"/>
            <a:ext cx="4383681" cy="68286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Of Yourself: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Not letting your shortcomings hold you back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Not beating yourself up when you don’t meet your expectations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85344" y="1251851"/>
            <a:ext cx="4383681" cy="6828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Of Others: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There is a balance between meeting other’s expectations and not being controlled by them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Better to shape expectations rather than be shaped by them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00803" y="1216791"/>
            <a:ext cx="4552761" cy="6828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Managing your health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Adequate sleep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Proper diet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Moderate use of alcohol and caffeine 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Adequate exercise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Daily dose of positive human contact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500803" y="1216791"/>
            <a:ext cx="4552761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Managing your health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Avoid: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Negative people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Disorganization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Second guessing decisions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54" y="420462"/>
            <a:ext cx="5041900" cy="161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55" y="463702"/>
            <a:ext cx="3430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leadership?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94828" y="2825725"/>
            <a:ext cx="80986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“an influence relationship among leaders and followers who intend real changes and outcomes that reflect shared purposes.” </a:t>
            </a:r>
            <a:r>
              <a:rPr lang="en-US" dirty="0" smtClean="0"/>
              <a:t>(Richard </a:t>
            </a:r>
            <a:r>
              <a:rPr lang="en-US" dirty="0"/>
              <a:t>L. Daft and Patricia G. </a:t>
            </a:r>
            <a:r>
              <a:rPr lang="en-US" dirty="0" smtClean="0"/>
              <a:t>Lane)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Self-Management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684322" y="1400309"/>
            <a:ext cx="4185723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Proverbs 25:28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A person without self-control is like a city broken into and left without walls.</a:t>
            </a:r>
          </a:p>
        </p:txBody>
      </p:sp>
      <p:pic>
        <p:nvPicPr>
          <p:cNvPr id="7" name="Picture 6" descr="emotion-faces-picture-e14299254807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4827" cy="2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Self-Development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373406" y="1039913"/>
            <a:ext cx="4807559" cy="6828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302C24"/>
                </a:solidFill>
              </a:rPr>
              <a:t>Good self-awareness leads to good self-development. 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Unlearning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Lifelong Learning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Building on Who You Are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Avoiding Burnout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Overcoming Failure</a:t>
            </a:r>
            <a:endParaRPr lang="en-US" sz="4000" dirty="0">
              <a:solidFill>
                <a:srgbClr val="302C24"/>
              </a:solidFill>
            </a:endParaRPr>
          </a:p>
        </p:txBody>
      </p:sp>
      <p:pic>
        <p:nvPicPr>
          <p:cNvPr id="3" name="Picture 2" descr="slider-big-size-960-390-for-self-development-640x2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241" cy="20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44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Self-Development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373406" y="1039913"/>
            <a:ext cx="4807559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Unlearning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>
                <a:solidFill>
                  <a:srgbClr val="302C24"/>
                </a:solidFill>
              </a:rPr>
              <a:t>“A leader must be willing to put yesterday’s ideas, attitudes and approaches under the knife of new insights and new challenges.</a:t>
            </a:r>
            <a:r>
              <a:rPr lang="en-US" sz="4000" dirty="0" smtClean="0">
                <a:solidFill>
                  <a:srgbClr val="302C24"/>
                </a:solidFill>
              </a:rPr>
              <a:t>” </a:t>
            </a:r>
            <a:r>
              <a:rPr lang="en-US" sz="2600" dirty="0" smtClean="0">
                <a:solidFill>
                  <a:srgbClr val="302C24"/>
                </a:solidFill>
              </a:rPr>
              <a:t>(Reggie McNeal)</a:t>
            </a:r>
            <a:endParaRPr lang="en-US" sz="2600" dirty="0">
              <a:solidFill>
                <a:srgbClr val="302C24"/>
              </a:solidFill>
            </a:endParaRPr>
          </a:p>
        </p:txBody>
      </p:sp>
      <p:pic>
        <p:nvPicPr>
          <p:cNvPr id="3" name="Picture 2" descr="slider-big-size-960-390-for-self-development-640x2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241" cy="20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78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Self-Development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373406" y="1039913"/>
            <a:ext cx="4807559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Lifelong Learning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Make a commitment to this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It will keep you fresh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It will help you to remain humble</a:t>
            </a:r>
            <a:endParaRPr lang="en-US" sz="4000" dirty="0">
              <a:solidFill>
                <a:srgbClr val="302C24"/>
              </a:solidFill>
            </a:endParaRPr>
          </a:p>
        </p:txBody>
      </p:sp>
      <p:pic>
        <p:nvPicPr>
          <p:cNvPr id="3" name="Picture 2" descr="slider-big-size-960-390-for-self-development-640x2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241" cy="20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04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Self-Development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373406" y="1039913"/>
            <a:ext cx="4807559" cy="6828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Building On Who You Are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 sense of accomplishment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Glimpses of excellence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Quick learning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Sustained growth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Feedback</a:t>
            </a:r>
            <a:endParaRPr lang="en-US" sz="4000" dirty="0">
              <a:solidFill>
                <a:srgbClr val="302C24"/>
              </a:solidFill>
            </a:endParaRPr>
          </a:p>
        </p:txBody>
      </p:sp>
      <p:pic>
        <p:nvPicPr>
          <p:cNvPr id="3" name="Picture 2" descr="slider-big-size-960-390-for-self-development-640x2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241" cy="20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00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Self-Development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373406" y="1039913"/>
            <a:ext cx="4807559" cy="682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Avoiding Burnout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Our strengths and our personality traits also reflect our needs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If we do not get to use them we court burnout</a:t>
            </a:r>
          </a:p>
        </p:txBody>
      </p:sp>
      <p:pic>
        <p:nvPicPr>
          <p:cNvPr id="3" name="Picture 2" descr="slider-big-size-960-390-for-self-development-640x2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241" cy="20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06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Self-Development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373406" y="1039913"/>
            <a:ext cx="4807559" cy="6828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Overcoming Failure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Admit the mistake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Accept responsibility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Make restitution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Reassess life vision and values</a:t>
            </a:r>
          </a:p>
        </p:txBody>
      </p:sp>
      <p:pic>
        <p:nvPicPr>
          <p:cNvPr id="3" name="Picture 2" descr="slider-big-size-960-390-for-self-development-640x2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241" cy="20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44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Self-Development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373406" y="1039913"/>
            <a:ext cx="4807559" cy="6828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02C24"/>
                </a:solidFill>
              </a:rPr>
              <a:t>Overcoming Failure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Mourn your loss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Move to closure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Accept direction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302C24"/>
                </a:solidFill>
              </a:rPr>
              <a:t>Establish new behaviors &amp; accountabilities</a:t>
            </a:r>
          </a:p>
        </p:txBody>
      </p:sp>
      <p:pic>
        <p:nvPicPr>
          <p:cNvPr id="3" name="Picture 2" descr="slider-big-size-960-390-for-self-development-640x2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241" cy="20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20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EAAQAAAAAAAAMeAAAAJDY3YjZjNGFmLWU4YzQtNDU4YS1iYTA1LWU1MjJiNDhmODdmY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29" y="0"/>
            <a:ext cx="4387471" cy="25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862" y="2853720"/>
            <a:ext cx="8478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believe you were created for a purpose.</a:t>
            </a:r>
          </a:p>
          <a:p>
            <a:r>
              <a:rPr lang="en-US" sz="4000" dirty="0" smtClean="0"/>
              <a:t>And I believe purpose flows out of creation.</a:t>
            </a:r>
          </a:p>
          <a:p>
            <a:r>
              <a:rPr lang="en-US" sz="4000" dirty="0" smtClean="0"/>
              <a:t>No one creates without a purpose in mind.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5862" y="428883"/>
            <a:ext cx="40410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Narrative of Your Contribution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937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EAAQAAAAAAAAMeAAAAJDY3YjZjNGFmLWU4YzQtNDU4YS1iYTA1LWU1MjJiNDhmODdmY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29" y="0"/>
            <a:ext cx="4387471" cy="25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862" y="2853720"/>
            <a:ext cx="84780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Genesis 1:1 “In the beginning God created . . . </a:t>
            </a:r>
          </a:p>
          <a:p>
            <a:r>
              <a:rPr lang="en-US" sz="4000" dirty="0" smtClean="0"/>
              <a:t>Light, Heavens, Land, Vegetation, Sun &amp; Stars, Flying &amp; Sea </a:t>
            </a:r>
            <a:r>
              <a:rPr lang="en-US" sz="4000" dirty="0"/>
              <a:t>C</a:t>
            </a:r>
            <a:r>
              <a:rPr lang="en-US" sz="4000" dirty="0" smtClean="0"/>
              <a:t>reatures, Land Creatures . . . And Mankind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862" y="428883"/>
            <a:ext cx="40410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Narrative of Your Contribution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0423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54" y="420462"/>
            <a:ext cx="5041900" cy="161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55" y="463702"/>
            <a:ext cx="3430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leadership?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94828" y="2825725"/>
            <a:ext cx="80986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“an </a:t>
            </a:r>
            <a:r>
              <a:rPr lang="en-US" sz="4000" dirty="0">
                <a:solidFill>
                  <a:srgbClr val="FF0000"/>
                </a:solidFill>
              </a:rPr>
              <a:t>influence relationship </a:t>
            </a:r>
            <a:r>
              <a:rPr lang="en-US" sz="4000" dirty="0"/>
              <a:t>among leaders and followers who intend real</a:t>
            </a:r>
            <a:r>
              <a:rPr lang="en-US" sz="4000" dirty="0">
                <a:solidFill>
                  <a:srgbClr val="FF0000"/>
                </a:solidFill>
              </a:rPr>
              <a:t> changes </a:t>
            </a:r>
            <a:r>
              <a:rPr lang="en-US" sz="4000" dirty="0"/>
              <a:t>and outcomes that reflect </a:t>
            </a:r>
            <a:r>
              <a:rPr lang="en-US" sz="4000" dirty="0">
                <a:solidFill>
                  <a:srgbClr val="302C24"/>
                </a:solidFill>
              </a:rPr>
              <a:t>shared</a:t>
            </a:r>
            <a:r>
              <a:rPr lang="en-US" sz="4000" dirty="0">
                <a:solidFill>
                  <a:srgbClr val="FF0000"/>
                </a:solidFill>
              </a:rPr>
              <a:t> purposes</a:t>
            </a:r>
            <a:r>
              <a:rPr lang="en-US" sz="4000" dirty="0"/>
              <a:t>.” </a:t>
            </a:r>
            <a:r>
              <a:rPr lang="en-US" dirty="0" smtClean="0"/>
              <a:t>(Richard </a:t>
            </a:r>
            <a:r>
              <a:rPr lang="en-US" dirty="0"/>
              <a:t>L. Daft and Patricia G. </a:t>
            </a:r>
            <a:r>
              <a:rPr lang="en-US" dirty="0" smtClean="0"/>
              <a:t>Lane)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EAAQAAAAAAAAMeAAAAJDY3YjZjNGFmLWU4YzQtNDU4YS1iYTA1LWU1MjJiNDhmODdmY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29" y="0"/>
            <a:ext cx="4387471" cy="25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862" y="2853720"/>
            <a:ext cx="8478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Genesis 1:28 “The God said, ‘Let us make man . . . Let them have dominion.’” </a:t>
            </a:r>
          </a:p>
          <a:p>
            <a:r>
              <a:rPr lang="en-US" sz="4000" dirty="0" smtClean="0"/>
              <a:t>We were created to multiply and reign . . . Literally to grow/increase and reign over/</a:t>
            </a:r>
            <a:r>
              <a:rPr lang="en-US" sz="4000" dirty="0"/>
              <a:t>s</a:t>
            </a:r>
            <a:r>
              <a:rPr lang="en-US" sz="4000" dirty="0" smtClean="0"/>
              <a:t>teward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862" y="428883"/>
            <a:ext cx="40410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Narrative of Your Contribution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0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EAAQAAAAAAAAMeAAAAJDY3YjZjNGFmLWU4YzQtNDU4YS1iYTA1LWU1MjJiNDhmODdmY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29" y="0"/>
            <a:ext cx="4387471" cy="25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862" y="2853720"/>
            <a:ext cx="8478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Purpose speaks to why something is done</a:t>
            </a:r>
          </a:p>
          <a:p>
            <a:r>
              <a:rPr lang="en-US" sz="4000" dirty="0" smtClean="0"/>
              <a:t>Purpose speaks to aim and intention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862" y="428883"/>
            <a:ext cx="40410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Narrative of Your Contribution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250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EAAQAAAAAAAAMeAAAAJDY3YjZjNGFmLWU4YzQtNDU4YS1iYTA1LWU1MjJiNDhmODdmY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29" y="0"/>
            <a:ext cx="4387471" cy="25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862" y="2853720"/>
            <a:ext cx="84780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 were created for a purpose that you might make your best contribution for flourishing.</a:t>
            </a:r>
          </a:p>
          <a:p>
            <a:r>
              <a:rPr lang="en-US" sz="4000" b="1" dirty="0" smtClean="0">
                <a:solidFill>
                  <a:srgbClr val="800000"/>
                </a:solidFill>
                <a:latin typeface="Apple Chancery"/>
                <a:cs typeface="Apple Chancery"/>
              </a:rPr>
              <a:t>If there truly is a grand meta-narrative, then your story matters!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862" y="428883"/>
            <a:ext cx="40410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Narrative of Your Contribution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650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54" y="420462"/>
            <a:ext cx="5041900" cy="161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55" y="463702"/>
            <a:ext cx="3430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leadership?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94828" y="2825725"/>
            <a:ext cx="8098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At the heart of leadership is the influence relationship . . 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4828" y="4149164"/>
            <a:ext cx="8098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and the most important influence relationship is the one with yourself.</a:t>
            </a:r>
          </a:p>
        </p:txBody>
      </p:sp>
    </p:spTree>
    <p:extLst>
      <p:ext uri="{BB962C8B-B14F-4D97-AF65-F5344CB8AC3E}">
        <p14:creationId xmlns:p14="http://schemas.microsoft.com/office/powerpoint/2010/main" val="29305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54" y="420462"/>
            <a:ext cx="5041900" cy="161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55" y="463702"/>
            <a:ext cx="3430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leadership?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9886" y="2056686"/>
            <a:ext cx="84918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None of these characteristics requires a title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Relationship is more important than a title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“Title” is positional authority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“Relationship” is about granted authority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You are a leader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All good leadership begins with the leader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Have you given yourself permission to seek purposeful change in a meaningful direction?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thu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68" y="298167"/>
            <a:ext cx="6209345" cy="2390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3909" y="2853720"/>
            <a:ext cx="861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 are 3 Disciplines to Self-Leadership: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909" y="4087040"/>
            <a:ext cx="8617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Self-Awareness: Knowing who you are and why you are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Self-Management: Knowing your insides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Self-Development: Knowing how to be a learner and a builder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520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311118" y="981738"/>
            <a:ext cx="4684719" cy="6812122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Good self-leadership begins with great self-awareness.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Requires </a:t>
            </a:r>
            <a:r>
              <a:rPr lang="en-US" sz="4000" dirty="0">
                <a:solidFill>
                  <a:srgbClr val="302C24"/>
                </a:solidFill>
                <a:ea typeface="ＭＳ 明朝"/>
                <a:cs typeface="Times New Roman"/>
              </a:rPr>
              <a:t>knowing your makeup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>
                <a:solidFill>
                  <a:srgbClr val="302C24"/>
                </a:solidFill>
                <a:ea typeface="ＭＳ 明朝"/>
                <a:cs typeface="Times New Roman"/>
              </a:rPr>
              <a:t>Understanding your motives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>
                <a:solidFill>
                  <a:srgbClr val="302C24"/>
                </a:solidFill>
                <a:ea typeface="ＭＳ 明朝"/>
                <a:cs typeface="Times New Roman"/>
              </a:rPr>
              <a:t>Knowing how you come across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3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297" y="417513"/>
            <a:ext cx="1167150" cy="570865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Self-Awareness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311118" y="981738"/>
            <a:ext cx="4684719" cy="6812122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302C24"/>
                </a:solidFill>
                <a:ea typeface="ＭＳ 明朝"/>
                <a:cs typeface="Times New Roman"/>
              </a:rPr>
              <a:t>Your Makeup: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Your gifts &amp; abilities</a:t>
            </a:r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solidFill>
                  <a:srgbClr val="302C24"/>
                </a:solidFill>
                <a:ea typeface="ＭＳ 明朝"/>
                <a:cs typeface="Times New Roman"/>
              </a:rPr>
              <a:t>Your journey</a:t>
            </a:r>
            <a:endParaRPr lang="en-US" sz="4000" dirty="0">
              <a:solidFill>
                <a:srgbClr val="302C24"/>
              </a:solidFill>
              <a:ea typeface="ＭＳ 明朝"/>
              <a:cs typeface="Times New Roman"/>
            </a:endParaRPr>
          </a:p>
        </p:txBody>
      </p:sp>
      <p:pic>
        <p:nvPicPr>
          <p:cNvPr id="4" name="Picture 3" descr="who-am-i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723" cy="178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823" y="3342058"/>
            <a:ext cx="1510501" cy="705864"/>
          </a:xfrm>
          <a:prstGeom prst="rect">
            <a:avLst/>
          </a:prstGeom>
        </p:spPr>
      </p:pic>
      <p:pic>
        <p:nvPicPr>
          <p:cNvPr id="7" name="Picture 6" descr="arrow_glossy_left_red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8754" y="4585745"/>
            <a:ext cx="1510501" cy="7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576</TotalTime>
  <Words>1057</Words>
  <Application>Microsoft Macintosh PowerPoint</Application>
  <PresentationFormat>On-screen Show (4:3)</PresentationFormat>
  <Paragraphs>177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Saddle</vt:lpstr>
      <vt:lpstr>Leading Yourself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Self-Awareness</vt:lpstr>
      <vt:lpstr>Self-Management</vt:lpstr>
      <vt:lpstr>Self-Management</vt:lpstr>
      <vt:lpstr>Self-Management</vt:lpstr>
      <vt:lpstr>Self-Management</vt:lpstr>
      <vt:lpstr>Self-Management</vt:lpstr>
      <vt:lpstr>Self-Management</vt:lpstr>
      <vt:lpstr>Self-Management</vt:lpstr>
      <vt:lpstr>Self-Management</vt:lpstr>
      <vt:lpstr>Self-Management</vt:lpstr>
      <vt:lpstr>Self-Management</vt:lpstr>
      <vt:lpstr>Self-Management</vt:lpstr>
      <vt:lpstr>Self-Management</vt:lpstr>
      <vt:lpstr>Self-Development</vt:lpstr>
      <vt:lpstr>Self-Development</vt:lpstr>
      <vt:lpstr>Self-Development</vt:lpstr>
      <vt:lpstr>Self-Development</vt:lpstr>
      <vt:lpstr>Self-Development</vt:lpstr>
      <vt:lpstr>Self-Development</vt:lpstr>
      <vt:lpstr>Self-Development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Yourself</dc:title>
  <dc:creator>Gary Runn</dc:creator>
  <cp:lastModifiedBy>Craig Foster</cp:lastModifiedBy>
  <cp:revision>35</cp:revision>
  <dcterms:created xsi:type="dcterms:W3CDTF">2016-02-13T19:40:24Z</dcterms:created>
  <dcterms:modified xsi:type="dcterms:W3CDTF">2016-02-18T17:11:47Z</dcterms:modified>
</cp:coreProperties>
</file>